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Average" panose="02000503040000020003" pitchFamily="2" charset="0"/>
      <p:regular r:id="rId20"/>
    </p:embeddedFont>
    <p:embeddedFont>
      <p:font typeface="Helvetica Neue" panose="02000503000000020004" pitchFamily="2" charset="0"/>
      <p:regular r:id="rId21"/>
      <p:bold r:id="rId22"/>
      <p:italic r:id="rId23"/>
      <p:boldItalic r:id="rId24"/>
    </p:embeddedFont>
    <p:embeddedFont>
      <p:font typeface="Merriweather" pitchFamily="2" charset="0"/>
      <p:regular r:id="rId25"/>
      <p:bold r:id="rId26"/>
      <p:italic r:id="rId27"/>
      <p:boldItalic r:id="rId28"/>
    </p:embeddedFont>
    <p:embeddedFont>
      <p:font typeface="Oswald" pitchFamily="2"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2900"/>
  </p:normalViewPr>
  <p:slideViewPr>
    <p:cSldViewPr snapToGrid="0">
      <p:cViewPr varScale="1">
        <p:scale>
          <a:sx n="99" d="100"/>
          <a:sy n="99" d="100"/>
        </p:scale>
        <p:origin x="146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5995f412d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5995f412d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Git status alone doesn’t provide you with much info, but built in git GUIs can serve as useful visual aids to your project</a:t>
            </a:r>
          </a:p>
          <a:p>
            <a:pPr marL="457200" lvl="0" indent="-298450" algn="l" rtl="0">
              <a:spcBef>
                <a:spcPts val="0"/>
              </a:spcBef>
              <a:spcAft>
                <a:spcPts val="0"/>
              </a:spcAft>
              <a:buSzPts val="1100"/>
              <a:buChar char="●"/>
            </a:pPr>
            <a:endParaRPr lang="en" altLang="zh-CN" dirty="0"/>
          </a:p>
          <a:p>
            <a:pPr marL="457200" lvl="0" indent="-298450" algn="l" rtl="0">
              <a:spcBef>
                <a:spcPts val="0"/>
              </a:spcBef>
              <a:spcAft>
                <a:spcPts val="0"/>
              </a:spcAft>
              <a:buSzPts val="1100"/>
              <a:buChar char="●"/>
            </a:pPr>
            <a:r>
              <a:rPr lang="en-US" altLang="zh-CN" dirty="0"/>
              <a:t>Commit</a:t>
            </a:r>
            <a:r>
              <a:rPr lang="zh-CN" altLang="en-US" dirty="0"/>
              <a:t> </a:t>
            </a:r>
            <a:r>
              <a:rPr lang="en-US" altLang="zh-CN" dirty="0"/>
              <a:t>is</a:t>
            </a:r>
            <a:r>
              <a:rPr lang="zh-CN" altLang="en-US" dirty="0"/>
              <a:t> </a:t>
            </a:r>
            <a:r>
              <a:rPr lang="en-US" altLang="zh-CN" dirty="0"/>
              <a:t>doing</a:t>
            </a:r>
            <a:r>
              <a:rPr lang="zh-CN" altLang="en-US" dirty="0"/>
              <a:t> </a:t>
            </a:r>
            <a:r>
              <a:rPr lang="en-US" altLang="zh-CN" dirty="0"/>
              <a:t>the</a:t>
            </a:r>
            <a:r>
              <a:rPr lang="zh-CN" altLang="en-US" dirty="0"/>
              <a:t> </a:t>
            </a:r>
            <a:r>
              <a:rPr lang="en-US" altLang="zh-CN" dirty="0" err="1"/>
              <a:t>comfirmation</a:t>
            </a:r>
            <a:endParaRPr lang="en-US" altLang="zh-CN" dirty="0"/>
          </a:p>
          <a:p>
            <a:pPr marL="457200" lvl="0" indent="-298450" algn="l" rtl="0">
              <a:spcBef>
                <a:spcPts val="0"/>
              </a:spcBef>
              <a:spcAft>
                <a:spcPts val="0"/>
              </a:spcAft>
              <a:buSzPts val="1100"/>
              <a:buChar char="●"/>
            </a:pPr>
            <a:endParaRPr lang="en-US" altLang="zh-CN" dirty="0"/>
          </a:p>
          <a:p>
            <a:pPr marL="457200" lvl="0" indent="-298450" algn="l" rtl="0">
              <a:spcBef>
                <a:spcPts val="0"/>
              </a:spcBef>
              <a:spcAft>
                <a:spcPts val="0"/>
              </a:spcAft>
              <a:buSzPts val="1100"/>
              <a:buChar char="●"/>
            </a:pPr>
            <a:r>
              <a:rPr lang="en-US" altLang="zh-CN" dirty="0"/>
              <a:t>Add</a:t>
            </a:r>
            <a:r>
              <a:rPr lang="zh-CN" altLang="en-US" dirty="0"/>
              <a:t> </a:t>
            </a:r>
            <a:r>
              <a:rPr lang="en-US" altLang="zh-CN" dirty="0"/>
              <a:t>doesn’t</a:t>
            </a:r>
            <a:r>
              <a:rPr lang="zh-CN" altLang="en-US" dirty="0"/>
              <a:t> </a:t>
            </a:r>
            <a:r>
              <a:rPr lang="en-US" altLang="zh-CN" dirty="0"/>
              <a:t>equal</a:t>
            </a:r>
            <a:r>
              <a:rPr lang="zh-CN" altLang="en-US" dirty="0"/>
              <a:t> </a:t>
            </a:r>
            <a:r>
              <a:rPr lang="en-US" altLang="zh-CN"/>
              <a:t>commit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ad3211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ad3211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32113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32113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5ad32113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5ad32113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5ad32113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5ad32113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5ad32113d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5ad32113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5ad32113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5ad32113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5ad32113d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5ad32113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5995f412d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5995f412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5ad32113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5ad32113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5b9b63ed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5b9b63e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get started, I want to tell you all the secret of coding: the best coding comes when you find your happy place. If you let the code stress you out, you’ll keep circling over the same problem over and over. </a:t>
            </a:r>
            <a:endParaRPr/>
          </a:p>
          <a:p>
            <a:pPr marL="0" lvl="0" indent="0" algn="l" rtl="0">
              <a:spcBef>
                <a:spcPts val="0"/>
              </a:spcBef>
              <a:spcAft>
                <a:spcPts val="0"/>
              </a:spcAft>
              <a:buNone/>
            </a:pPr>
            <a:endParaRPr/>
          </a:p>
          <a:p>
            <a:pPr marL="0" lvl="0" indent="0" algn="l" rtl="0">
              <a:spcBef>
                <a:spcPts val="0"/>
              </a:spcBef>
              <a:spcAft>
                <a:spcPts val="0"/>
              </a:spcAft>
              <a:buNone/>
            </a:pPr>
            <a:r>
              <a:rPr lang="en"/>
              <a:t>Instead of getting stuck in a loop, I want you to emulate Keanu when you’re feeling like you’re in a hole you’ll never get out of. I don’t condone cigarette smoking or excessive sugar consumption, but I’m sure you all can find the same happy place Keanu has found in these pictures.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5b9b63ed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5b9b63ed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you’re stuck, think Keanu drinking a coke, not Ben smoking a pity cigarette!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5995f412d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5995f412d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5995f412d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5995f412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There are various git GUIs that simulate the command line. </a:t>
            </a:r>
            <a:endParaRPr sz="1200">
              <a:solidFill>
                <a:schemeClr val="dk1"/>
              </a:solidFill>
              <a:latin typeface="Merriweather"/>
              <a:ea typeface="Merriweather"/>
              <a:cs typeface="Merriweather"/>
              <a:sym typeface="Merriweather"/>
            </a:endParaRPr>
          </a:p>
          <a:p>
            <a:pPr marL="914400" lvl="1" indent="-304800" algn="l" rtl="0">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Down the line, however, these systems could prove limiting </a:t>
            </a:r>
            <a:endParaRPr sz="1200">
              <a:solidFill>
                <a:schemeClr val="dk1"/>
              </a:solidFill>
              <a:latin typeface="Merriweather"/>
              <a:ea typeface="Merriweather"/>
              <a:cs typeface="Merriweather"/>
              <a:sym typeface="Merriweather"/>
            </a:endParaRPr>
          </a:p>
          <a:p>
            <a:pPr marL="457200" lvl="0" indent="-304800" algn="l" rtl="0">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How many of you have used the command line before?</a:t>
            </a:r>
            <a:endParaRPr sz="1200">
              <a:solidFill>
                <a:schemeClr val="dk1"/>
              </a:solidFill>
              <a:latin typeface="Merriweather"/>
              <a:ea typeface="Merriweather"/>
              <a:cs typeface="Merriweather"/>
              <a:sym typeface="Merriweather"/>
            </a:endParaRPr>
          </a:p>
          <a:p>
            <a:pPr marL="457200" lvl="0" indent="-304800" algn="l" rtl="0">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Don’t worry if you haven’t used it or even know where to find it, I will help you. </a:t>
            </a:r>
            <a:endParaRPr sz="1200">
              <a:solidFill>
                <a:schemeClr val="dk1"/>
              </a:solidFill>
              <a:latin typeface="Merriweather"/>
              <a:ea typeface="Merriweather"/>
              <a:cs typeface="Merriweather"/>
              <a:sym typeface="Merriweather"/>
            </a:endParaRPr>
          </a:p>
          <a:p>
            <a:pPr marL="457200" lvl="0" indent="-304800" algn="l" rtl="0">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Dont let this discourage you, but writing software is generally easier on macs than windows</a:t>
            </a:r>
            <a:endParaRPr sz="1200">
              <a:solidFill>
                <a:schemeClr val="dk1"/>
              </a:solidFill>
              <a:latin typeface="Merriweather"/>
              <a:ea typeface="Merriweather"/>
              <a:cs typeface="Merriweather"/>
              <a:sym typeface="Merriweathe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5995f412d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5995f412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 in the mac means the home folder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5995f412d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5995f412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mailto:zach.bergson@gmail.com"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mac"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gitforwindows.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lifewire.com/how-to-open-command-prompt-2618089"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 to Git and Github</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Zach Bergson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Saving our changes</a:t>
            </a:r>
            <a:endParaRPr sz="3600"/>
          </a:p>
          <a:p>
            <a:pPr marL="0" lvl="0" indent="0" algn="l" rtl="0">
              <a:spcBef>
                <a:spcPts val="0"/>
              </a:spcBef>
              <a:spcAft>
                <a:spcPts val="0"/>
              </a:spcAft>
              <a:buNone/>
            </a:pPr>
            <a:endParaRPr/>
          </a:p>
        </p:txBody>
      </p:sp>
      <p:sp>
        <p:nvSpPr>
          <p:cNvPr id="119" name="Google Shape;119;p22"/>
          <p:cNvSpPr txBox="1">
            <a:spLocks noGrp="1"/>
          </p:cNvSpPr>
          <p:nvPr>
            <p:ph type="body" idx="4294967295"/>
          </p:nvPr>
        </p:nvSpPr>
        <p:spPr>
          <a:xfrm>
            <a:off x="0" y="1299850"/>
            <a:ext cx="9144000" cy="35898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Git is watching everything you’re doing on initialized repos </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Type “git status” and hit enter</a:t>
            </a:r>
            <a:endParaRPr sz="1900">
              <a:solidFill>
                <a:srgbClr val="FFFFFF"/>
              </a:solidFill>
              <a:latin typeface="Merriweather"/>
              <a:ea typeface="Merriweather"/>
              <a:cs typeface="Merriweather"/>
              <a:sym typeface="Merriweather"/>
            </a:endParaRPr>
          </a:p>
          <a:p>
            <a:pPr marL="914400" lvl="1"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What do you see?</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Even though it’s always watching, git won’t keep a permanent record of your files unless you add and commit your changes</a:t>
            </a:r>
            <a:endParaRPr sz="1900">
              <a:solidFill>
                <a:srgbClr val="FFFFFF"/>
              </a:solidFill>
              <a:latin typeface="Merriweather"/>
              <a:ea typeface="Merriweather"/>
              <a:cs typeface="Merriweather"/>
              <a:sym typeface="Merriweather"/>
            </a:endParaRPr>
          </a:p>
          <a:p>
            <a:pPr marL="914400" lvl="1"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If you’re ready to commit your changes please type and execute:</a:t>
            </a:r>
            <a:endParaRPr sz="1900">
              <a:solidFill>
                <a:srgbClr val="FFFFFF"/>
              </a:solidFill>
              <a:latin typeface="Merriweather"/>
              <a:ea typeface="Merriweather"/>
              <a:cs typeface="Merriweather"/>
              <a:sym typeface="Merriweather"/>
            </a:endParaRPr>
          </a:p>
          <a:p>
            <a:pPr marL="1371600" lvl="2"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“git add .”</a:t>
            </a:r>
            <a:endParaRPr sz="1900">
              <a:solidFill>
                <a:srgbClr val="FFFFFF"/>
              </a:solidFill>
              <a:latin typeface="Merriweather"/>
              <a:ea typeface="Merriweather"/>
              <a:cs typeface="Merriweather"/>
              <a:sym typeface="Merriweather"/>
            </a:endParaRPr>
          </a:p>
          <a:p>
            <a:pPr marL="1371600" lvl="2"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“git commit -m ‘[any message of your choosing]’”</a:t>
            </a:r>
            <a:endParaRPr sz="1900">
              <a:solidFill>
                <a:srgbClr val="FFFFFF"/>
              </a:solidFill>
              <a:latin typeface="Merriweather"/>
              <a:ea typeface="Merriweather"/>
              <a:cs typeface="Merriweather"/>
              <a:sym typeface="Merriweather"/>
            </a:endParaRPr>
          </a:p>
          <a:p>
            <a:pPr marL="914400" lvl="0" indent="0" algn="l" rtl="0">
              <a:lnSpc>
                <a:spcPct val="100000"/>
              </a:lnSpc>
              <a:spcBef>
                <a:spcPts val="0"/>
              </a:spcBef>
              <a:spcAft>
                <a:spcPts val="0"/>
              </a:spcAft>
              <a:buNone/>
            </a:pPr>
            <a:endParaRPr sz="1900">
              <a:solidFill>
                <a:srgbClr val="FFFFFF"/>
              </a:solidFill>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Connecting to Github</a:t>
            </a:r>
            <a:endParaRPr sz="3600"/>
          </a:p>
          <a:p>
            <a:pPr marL="0" lvl="0" indent="0" algn="l" rtl="0">
              <a:spcBef>
                <a:spcPts val="0"/>
              </a:spcBef>
              <a:spcAft>
                <a:spcPts val="0"/>
              </a:spcAft>
              <a:buNone/>
            </a:pPr>
            <a:endParaRPr/>
          </a:p>
        </p:txBody>
      </p:sp>
      <p:sp>
        <p:nvSpPr>
          <p:cNvPr id="125" name="Google Shape;125;p23"/>
          <p:cNvSpPr txBox="1">
            <a:spLocks noGrp="1"/>
          </p:cNvSpPr>
          <p:nvPr>
            <p:ph type="body" idx="4294967295"/>
          </p:nvPr>
        </p:nvSpPr>
        <p:spPr>
          <a:xfrm>
            <a:off x="0" y="1299850"/>
            <a:ext cx="9144000" cy="35898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Make an account</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Click “start a project”</a:t>
            </a:r>
            <a:endParaRPr sz="1900">
              <a:solidFill>
                <a:srgbClr val="FFFFFF"/>
              </a:solidFill>
              <a:latin typeface="Merriweather"/>
              <a:ea typeface="Merriweather"/>
              <a:cs typeface="Merriweather"/>
              <a:sym typeface="Merriweather"/>
            </a:endParaRPr>
          </a:p>
          <a:p>
            <a:pPr marL="914400" lvl="0" indent="0" algn="l" rtl="0">
              <a:lnSpc>
                <a:spcPct val="100000"/>
              </a:lnSpc>
              <a:spcBef>
                <a:spcPts val="0"/>
              </a:spcBef>
              <a:spcAft>
                <a:spcPts val="0"/>
              </a:spcAft>
              <a:buNone/>
            </a:pPr>
            <a:endParaRPr sz="1900">
              <a:solidFill>
                <a:srgbClr val="FFFFFF"/>
              </a:solidFill>
              <a:latin typeface="Merriweather"/>
              <a:ea typeface="Merriweather"/>
              <a:cs typeface="Merriweather"/>
              <a:sym typeface="Merriweather"/>
            </a:endParaRPr>
          </a:p>
        </p:txBody>
      </p:sp>
      <p:pic>
        <p:nvPicPr>
          <p:cNvPr id="126" name="Google Shape;126;p23"/>
          <p:cNvPicPr preferRelativeResize="0"/>
          <p:nvPr/>
        </p:nvPicPr>
        <p:blipFill>
          <a:blip r:embed="rId3">
            <a:alphaModFix/>
          </a:blip>
          <a:stretch>
            <a:fillRect/>
          </a:stretch>
        </p:blipFill>
        <p:spPr>
          <a:xfrm>
            <a:off x="240350" y="2052723"/>
            <a:ext cx="7718847" cy="2955300"/>
          </a:xfrm>
          <a:prstGeom prst="rect">
            <a:avLst/>
          </a:prstGeom>
          <a:noFill/>
          <a:ln>
            <a:noFill/>
          </a:ln>
        </p:spPr>
      </p:pic>
      <p:sp>
        <p:nvSpPr>
          <p:cNvPr id="127" name="Google Shape;127;p23"/>
          <p:cNvSpPr/>
          <p:nvPr/>
        </p:nvSpPr>
        <p:spPr>
          <a:xfrm rot="-5400000">
            <a:off x="4524450" y="4486300"/>
            <a:ext cx="450900" cy="3558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rot="5400000">
            <a:off x="4524450" y="3612525"/>
            <a:ext cx="450900" cy="3558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body" idx="4294967295"/>
          </p:nvPr>
        </p:nvSpPr>
        <p:spPr>
          <a:xfrm>
            <a:off x="-12" y="111125"/>
            <a:ext cx="9144000" cy="358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a:solidFill>
                  <a:srgbClr val="FFFFFF"/>
                </a:solidFill>
                <a:latin typeface="Merriweather"/>
                <a:ea typeface="Merriweather"/>
                <a:cs typeface="Merriweather"/>
                <a:sym typeface="Merriweather"/>
              </a:rPr>
              <a:t>3.	Give your repo a name</a:t>
            </a:r>
            <a:endParaRPr sz="1900">
              <a:solidFill>
                <a:srgbClr val="FFFFFF"/>
              </a:solidFill>
              <a:latin typeface="Merriweather"/>
              <a:ea typeface="Merriweather"/>
              <a:cs typeface="Merriweather"/>
              <a:sym typeface="Merriweather"/>
            </a:endParaRPr>
          </a:p>
          <a:p>
            <a:pPr marL="0" lvl="0" indent="0" algn="l" rtl="0">
              <a:lnSpc>
                <a:spcPct val="100000"/>
              </a:lnSpc>
              <a:spcBef>
                <a:spcPts val="0"/>
              </a:spcBef>
              <a:spcAft>
                <a:spcPts val="0"/>
              </a:spcAft>
              <a:buNone/>
            </a:pPr>
            <a:r>
              <a:rPr lang="en" sz="1900">
                <a:solidFill>
                  <a:srgbClr val="FFFFFF"/>
                </a:solidFill>
                <a:latin typeface="Merriweather"/>
                <a:ea typeface="Merriweather"/>
                <a:cs typeface="Merriweather"/>
                <a:sym typeface="Merriweather"/>
              </a:rPr>
              <a:t>4. 	Do NOT select initialize with README</a:t>
            </a:r>
            <a:endParaRPr sz="1900">
              <a:solidFill>
                <a:srgbClr val="FFFFFF"/>
              </a:solidFill>
              <a:latin typeface="Merriweather"/>
              <a:ea typeface="Merriweather"/>
              <a:cs typeface="Merriweather"/>
              <a:sym typeface="Merriweather"/>
            </a:endParaRPr>
          </a:p>
          <a:p>
            <a:pPr marL="0" lvl="0" indent="0" algn="l" rtl="0">
              <a:lnSpc>
                <a:spcPct val="100000"/>
              </a:lnSpc>
              <a:spcBef>
                <a:spcPts val="0"/>
              </a:spcBef>
              <a:spcAft>
                <a:spcPts val="0"/>
              </a:spcAft>
              <a:buNone/>
            </a:pPr>
            <a:r>
              <a:rPr lang="en" sz="1900">
                <a:solidFill>
                  <a:srgbClr val="FFFFFF"/>
                </a:solidFill>
                <a:latin typeface="Merriweather"/>
                <a:ea typeface="Merriweather"/>
                <a:cs typeface="Merriweather"/>
                <a:sym typeface="Merriweather"/>
              </a:rPr>
              <a:t>5. 	Select “Create repository” when you’re ready!</a:t>
            </a:r>
            <a:endParaRPr sz="1900">
              <a:solidFill>
                <a:srgbClr val="FFFFFF"/>
              </a:solidFill>
              <a:latin typeface="Merriweather"/>
              <a:ea typeface="Merriweather"/>
              <a:cs typeface="Merriweather"/>
              <a:sym typeface="Merriweather"/>
            </a:endParaRPr>
          </a:p>
          <a:p>
            <a:pPr marL="0" lvl="0" indent="0" algn="l" rtl="0">
              <a:lnSpc>
                <a:spcPct val="100000"/>
              </a:lnSpc>
              <a:spcBef>
                <a:spcPts val="0"/>
              </a:spcBef>
              <a:spcAft>
                <a:spcPts val="0"/>
              </a:spcAft>
              <a:buNone/>
            </a:pPr>
            <a:endParaRPr sz="1900">
              <a:solidFill>
                <a:srgbClr val="FFFFFF"/>
              </a:solidFill>
              <a:latin typeface="Merriweather"/>
              <a:ea typeface="Merriweather"/>
              <a:cs typeface="Merriweather"/>
              <a:sym typeface="Merriweather"/>
            </a:endParaRPr>
          </a:p>
          <a:p>
            <a:pPr marL="914400" lvl="0" indent="0" algn="l" rtl="0">
              <a:lnSpc>
                <a:spcPct val="100000"/>
              </a:lnSpc>
              <a:spcBef>
                <a:spcPts val="0"/>
              </a:spcBef>
              <a:spcAft>
                <a:spcPts val="0"/>
              </a:spcAft>
              <a:buNone/>
            </a:pPr>
            <a:endParaRPr sz="1900">
              <a:solidFill>
                <a:srgbClr val="FFFFFF"/>
              </a:solidFill>
              <a:latin typeface="Merriweather"/>
              <a:ea typeface="Merriweather"/>
              <a:cs typeface="Merriweather"/>
              <a:sym typeface="Merriweather"/>
            </a:endParaRPr>
          </a:p>
        </p:txBody>
      </p:sp>
      <p:pic>
        <p:nvPicPr>
          <p:cNvPr id="134" name="Google Shape;134;p24"/>
          <p:cNvPicPr preferRelativeResize="0"/>
          <p:nvPr/>
        </p:nvPicPr>
        <p:blipFill>
          <a:blip r:embed="rId3">
            <a:alphaModFix/>
          </a:blip>
          <a:stretch>
            <a:fillRect/>
          </a:stretch>
        </p:blipFill>
        <p:spPr>
          <a:xfrm>
            <a:off x="1641561" y="1189575"/>
            <a:ext cx="5860876" cy="3821826"/>
          </a:xfrm>
          <a:prstGeom prst="rect">
            <a:avLst/>
          </a:prstGeom>
          <a:noFill/>
          <a:ln>
            <a:noFill/>
          </a:ln>
        </p:spPr>
      </p:pic>
      <p:sp>
        <p:nvSpPr>
          <p:cNvPr id="135" name="Google Shape;135;p24"/>
          <p:cNvSpPr/>
          <p:nvPr/>
        </p:nvSpPr>
        <p:spPr>
          <a:xfrm>
            <a:off x="4176075" y="3902350"/>
            <a:ext cx="345300" cy="3558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4"/>
          <p:cNvSpPr txBox="1"/>
          <p:nvPr/>
        </p:nvSpPr>
        <p:spPr>
          <a:xfrm>
            <a:off x="4521375" y="3943150"/>
            <a:ext cx="18999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Helvetica Neue"/>
                <a:ea typeface="Helvetica Neue"/>
                <a:cs typeface="Helvetica Neue"/>
                <a:sym typeface="Helvetica Neue"/>
              </a:rPr>
              <a:t>Don’t select this!</a:t>
            </a:r>
            <a:endParaRPr b="1">
              <a:solidFill>
                <a:srgbClr val="FF0000"/>
              </a:solidFill>
              <a:latin typeface="Helvetica Neue"/>
              <a:ea typeface="Helvetica Neue"/>
              <a:cs typeface="Helvetica Neue"/>
              <a:sym typeface="Helvetica Neue"/>
            </a:endParaRPr>
          </a:p>
        </p:txBody>
      </p:sp>
      <p:sp>
        <p:nvSpPr>
          <p:cNvPr id="137" name="Google Shape;137;p24"/>
          <p:cNvSpPr/>
          <p:nvPr/>
        </p:nvSpPr>
        <p:spPr>
          <a:xfrm>
            <a:off x="4287800" y="2073525"/>
            <a:ext cx="630000" cy="213300"/>
          </a:xfrm>
          <a:prstGeom prst="lef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idx="4294967295"/>
          </p:nvPr>
        </p:nvSpPr>
        <p:spPr>
          <a:xfrm>
            <a:off x="311700" y="2011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Pushing existing code to Github</a:t>
            </a:r>
            <a:endParaRPr sz="3600"/>
          </a:p>
          <a:p>
            <a:pPr marL="0" lvl="0" indent="0" algn="l" rtl="0">
              <a:spcBef>
                <a:spcPts val="0"/>
              </a:spcBef>
              <a:spcAft>
                <a:spcPts val="0"/>
              </a:spcAft>
              <a:buNone/>
            </a:pPr>
            <a:endParaRPr/>
          </a:p>
        </p:txBody>
      </p:sp>
      <p:sp>
        <p:nvSpPr>
          <p:cNvPr id="143" name="Google Shape;143;p25"/>
          <p:cNvSpPr txBox="1">
            <a:spLocks noGrp="1"/>
          </p:cNvSpPr>
          <p:nvPr>
            <p:ph type="body" idx="4294967295"/>
          </p:nvPr>
        </p:nvSpPr>
        <p:spPr>
          <a:xfrm>
            <a:off x="0" y="974750"/>
            <a:ext cx="9144000" cy="5085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After you create your repo, you’ll see this page below. </a:t>
            </a:r>
            <a:endParaRPr sz="1900">
              <a:solidFill>
                <a:srgbClr val="FFFFFF"/>
              </a:solidFill>
              <a:latin typeface="Merriweather"/>
              <a:ea typeface="Merriweather"/>
              <a:cs typeface="Merriweather"/>
              <a:sym typeface="Merriweather"/>
            </a:endParaRPr>
          </a:p>
          <a:p>
            <a:pPr marL="914400" lvl="0" indent="0" algn="l" rtl="0">
              <a:lnSpc>
                <a:spcPct val="100000"/>
              </a:lnSpc>
              <a:spcBef>
                <a:spcPts val="0"/>
              </a:spcBef>
              <a:spcAft>
                <a:spcPts val="0"/>
              </a:spcAft>
              <a:buNone/>
            </a:pPr>
            <a:endParaRPr sz="1900">
              <a:solidFill>
                <a:srgbClr val="FFFFFF"/>
              </a:solidFill>
              <a:latin typeface="Merriweather"/>
              <a:ea typeface="Merriweather"/>
              <a:cs typeface="Merriweather"/>
              <a:sym typeface="Merriweather"/>
            </a:endParaRPr>
          </a:p>
        </p:txBody>
      </p:sp>
      <p:pic>
        <p:nvPicPr>
          <p:cNvPr id="144" name="Google Shape;144;p25"/>
          <p:cNvPicPr preferRelativeResize="0"/>
          <p:nvPr/>
        </p:nvPicPr>
        <p:blipFill>
          <a:blip r:embed="rId3">
            <a:alphaModFix/>
          </a:blip>
          <a:stretch>
            <a:fillRect/>
          </a:stretch>
        </p:blipFill>
        <p:spPr>
          <a:xfrm>
            <a:off x="4203714" y="1553700"/>
            <a:ext cx="4628585" cy="3589800"/>
          </a:xfrm>
          <a:prstGeom prst="rect">
            <a:avLst/>
          </a:prstGeom>
          <a:noFill/>
          <a:ln>
            <a:noFill/>
          </a:ln>
        </p:spPr>
      </p:pic>
      <p:sp>
        <p:nvSpPr>
          <p:cNvPr id="145" name="Google Shape;145;p25"/>
          <p:cNvSpPr txBox="1">
            <a:spLocks noGrp="1"/>
          </p:cNvSpPr>
          <p:nvPr>
            <p:ph type="body" idx="4294967295"/>
          </p:nvPr>
        </p:nvSpPr>
        <p:spPr>
          <a:xfrm>
            <a:off x="0" y="1483250"/>
            <a:ext cx="3898800" cy="35382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Because a local repo already exists on your machine, we will use the “push an existing repository” option</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Please copy and paste each line from this field and execute them in order on your command line</a:t>
            </a:r>
            <a:endParaRPr sz="1900">
              <a:solidFill>
                <a:srgbClr val="FFFFFF"/>
              </a:solidFill>
              <a:latin typeface="Merriweather"/>
              <a:ea typeface="Merriweather"/>
              <a:cs typeface="Merriweather"/>
              <a:sym typeface="Merriweather"/>
            </a:endParaRPr>
          </a:p>
          <a:p>
            <a:pPr marL="914400" lvl="0" indent="0" algn="l" rtl="0">
              <a:lnSpc>
                <a:spcPct val="100000"/>
              </a:lnSpc>
              <a:spcBef>
                <a:spcPts val="0"/>
              </a:spcBef>
              <a:spcAft>
                <a:spcPts val="0"/>
              </a:spcAft>
              <a:buNone/>
            </a:pPr>
            <a:endParaRPr sz="1900">
              <a:solidFill>
                <a:srgbClr val="FFFFFF"/>
              </a:solidFill>
              <a:latin typeface="Merriweather"/>
              <a:ea typeface="Merriweather"/>
              <a:cs typeface="Merriweather"/>
              <a:sym typeface="Merriweather"/>
            </a:endParaRPr>
          </a:p>
        </p:txBody>
      </p:sp>
      <p:sp>
        <p:nvSpPr>
          <p:cNvPr id="146" name="Google Shape;146;p25"/>
          <p:cNvSpPr/>
          <p:nvPr/>
        </p:nvSpPr>
        <p:spPr>
          <a:xfrm>
            <a:off x="4203800" y="3637275"/>
            <a:ext cx="4628700" cy="924600"/>
          </a:xfrm>
          <a:prstGeom prst="flowChartConnector">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idx="4294967295"/>
          </p:nvPr>
        </p:nvSpPr>
        <p:spPr>
          <a:xfrm>
            <a:off x="311700" y="2011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 Pushing existing code to Github</a:t>
            </a:r>
            <a:endParaRPr sz="3600"/>
          </a:p>
          <a:p>
            <a:pPr marL="0" lvl="0" indent="0" algn="l" rtl="0">
              <a:spcBef>
                <a:spcPts val="0"/>
              </a:spcBef>
              <a:spcAft>
                <a:spcPts val="0"/>
              </a:spcAft>
              <a:buNone/>
            </a:pPr>
            <a:endParaRPr/>
          </a:p>
        </p:txBody>
      </p:sp>
      <p:sp>
        <p:nvSpPr>
          <p:cNvPr id="152" name="Google Shape;152;p26"/>
          <p:cNvSpPr txBox="1">
            <a:spLocks noGrp="1"/>
          </p:cNvSpPr>
          <p:nvPr>
            <p:ph type="body" idx="4294967295"/>
          </p:nvPr>
        </p:nvSpPr>
        <p:spPr>
          <a:xfrm>
            <a:off x="0" y="974750"/>
            <a:ext cx="9144000" cy="7830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Now, when you return to Github (you might have to refresh the page), you should see your new repo containing your text file</a:t>
            </a:r>
            <a:endParaRPr sz="1900">
              <a:solidFill>
                <a:srgbClr val="FFFFFF"/>
              </a:solidFill>
              <a:latin typeface="Merriweather"/>
              <a:ea typeface="Merriweather"/>
              <a:cs typeface="Merriweather"/>
              <a:sym typeface="Merriweather"/>
            </a:endParaRPr>
          </a:p>
          <a:p>
            <a:pPr marL="914400" lvl="0" indent="0" algn="l" rtl="0">
              <a:lnSpc>
                <a:spcPct val="100000"/>
              </a:lnSpc>
              <a:spcBef>
                <a:spcPts val="0"/>
              </a:spcBef>
              <a:spcAft>
                <a:spcPts val="0"/>
              </a:spcAft>
              <a:buNone/>
            </a:pPr>
            <a:endParaRPr sz="1900">
              <a:solidFill>
                <a:srgbClr val="FFFFFF"/>
              </a:solidFill>
              <a:latin typeface="Merriweather"/>
              <a:ea typeface="Merriweather"/>
              <a:cs typeface="Merriweather"/>
              <a:sym typeface="Merriweather"/>
            </a:endParaRPr>
          </a:p>
        </p:txBody>
      </p:sp>
      <p:pic>
        <p:nvPicPr>
          <p:cNvPr id="153" name="Google Shape;153;p26"/>
          <p:cNvPicPr preferRelativeResize="0"/>
          <p:nvPr/>
        </p:nvPicPr>
        <p:blipFill>
          <a:blip r:embed="rId3">
            <a:alphaModFix/>
          </a:blip>
          <a:stretch>
            <a:fillRect/>
          </a:stretch>
        </p:blipFill>
        <p:spPr>
          <a:xfrm>
            <a:off x="1033725" y="1899975"/>
            <a:ext cx="7076556" cy="3080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idx="4294967295"/>
          </p:nvPr>
        </p:nvSpPr>
        <p:spPr>
          <a:xfrm>
            <a:off x="311700" y="3129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You’ve got the basics down!</a:t>
            </a:r>
            <a:endParaRPr sz="3600"/>
          </a:p>
          <a:p>
            <a:pPr marL="0" lvl="0" indent="0" algn="l" rtl="0">
              <a:spcBef>
                <a:spcPts val="0"/>
              </a:spcBef>
              <a:spcAft>
                <a:spcPts val="0"/>
              </a:spcAft>
              <a:buNone/>
            </a:pPr>
            <a:endParaRPr/>
          </a:p>
        </p:txBody>
      </p:sp>
      <p:sp>
        <p:nvSpPr>
          <p:cNvPr id="159" name="Google Shape;159;p27"/>
          <p:cNvSpPr txBox="1">
            <a:spLocks noGrp="1"/>
          </p:cNvSpPr>
          <p:nvPr>
            <p:ph type="body" idx="4294967295"/>
          </p:nvPr>
        </p:nvSpPr>
        <p:spPr>
          <a:xfrm>
            <a:off x="0" y="1299850"/>
            <a:ext cx="9144000" cy="35898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But there’s still a lot to learn, and only a limited amount of time for this workshop</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What’s more, git and coding in general is best learned self-directed </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With this in mind, I’ve come up with three challenges for you all to tackle in the remaining time we have here or at home</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When in doubt, Google!</a:t>
            </a:r>
            <a:endParaRPr sz="1900">
              <a:solidFill>
                <a:srgbClr val="FFFFFF"/>
              </a:solidFill>
              <a:latin typeface="Merriweather"/>
              <a:ea typeface="Merriweather"/>
              <a:cs typeface="Merriweather"/>
              <a:sym typeface="Merriweather"/>
            </a:endParaRPr>
          </a:p>
          <a:p>
            <a:pPr marL="914400" lvl="0" indent="0" algn="l" rtl="0">
              <a:lnSpc>
                <a:spcPct val="100000"/>
              </a:lnSpc>
              <a:spcBef>
                <a:spcPts val="0"/>
              </a:spcBef>
              <a:spcAft>
                <a:spcPts val="0"/>
              </a:spcAft>
              <a:buNone/>
            </a:pPr>
            <a:endParaRPr sz="1900">
              <a:solidFill>
                <a:srgbClr val="FFFFFF"/>
              </a:solidFill>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idx="4294967295"/>
          </p:nvPr>
        </p:nvSpPr>
        <p:spPr>
          <a:xfrm>
            <a:off x="311700" y="3129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Three challenges</a:t>
            </a:r>
            <a:endParaRPr sz="3600"/>
          </a:p>
          <a:p>
            <a:pPr marL="0" lvl="0" indent="0" algn="l" rtl="0">
              <a:spcBef>
                <a:spcPts val="0"/>
              </a:spcBef>
              <a:spcAft>
                <a:spcPts val="0"/>
              </a:spcAft>
              <a:buNone/>
            </a:pPr>
            <a:endParaRPr/>
          </a:p>
        </p:txBody>
      </p:sp>
      <p:sp>
        <p:nvSpPr>
          <p:cNvPr id="165" name="Google Shape;165;p28"/>
          <p:cNvSpPr txBox="1">
            <a:spLocks noGrp="1"/>
          </p:cNvSpPr>
          <p:nvPr>
            <p:ph type="body" idx="4294967295"/>
          </p:nvPr>
        </p:nvSpPr>
        <p:spPr>
          <a:xfrm>
            <a:off x="0" y="1299850"/>
            <a:ext cx="9144000" cy="35898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Make another commit and then revert back to the first commit we made today</a:t>
            </a:r>
            <a:endParaRPr sz="1900">
              <a:solidFill>
                <a:srgbClr val="FFFFFF"/>
              </a:solidFill>
              <a:latin typeface="Merriweather"/>
              <a:ea typeface="Merriweather"/>
              <a:cs typeface="Merriweather"/>
              <a:sym typeface="Merriweather"/>
            </a:endParaRPr>
          </a:p>
          <a:p>
            <a:pPr marL="914400" lvl="1" indent="-349250" algn="l" rtl="0">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HINT: type “git log” to see a list of your previous commits, or look at your commit history on github</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Create a new “branch” and merge this branch into you master branch</a:t>
            </a:r>
            <a:endParaRPr sz="1900">
              <a:solidFill>
                <a:srgbClr val="FFFFFF"/>
              </a:solidFill>
              <a:latin typeface="Merriweather"/>
              <a:ea typeface="Merriweather"/>
              <a:cs typeface="Merriweather"/>
              <a:sym typeface="Merriweather"/>
            </a:endParaRPr>
          </a:p>
          <a:p>
            <a:pPr marL="914400" lvl="1" indent="-349250" algn="l" rtl="0">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HINT: “git checkout -b [new-branch-name]” will get you started</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Collaborate with one of your classmates and pull down their repo onto your machine</a:t>
            </a:r>
            <a:endParaRPr sz="1900">
              <a:solidFill>
                <a:srgbClr val="FFFFFF"/>
              </a:solidFill>
              <a:latin typeface="Merriweather"/>
              <a:ea typeface="Merriweather"/>
              <a:cs typeface="Merriweather"/>
              <a:sym typeface="Merriweather"/>
            </a:endParaRPr>
          </a:p>
          <a:p>
            <a:pPr marL="914400" lvl="1" indent="-349250" algn="l" rtl="0">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Once you do this, open their repo, create a new branch and push your code to their remote repo on github</a:t>
            </a:r>
            <a:endParaRPr sz="1900">
              <a:solidFill>
                <a:srgbClr val="FFFFFF"/>
              </a:solidFill>
              <a:latin typeface="Merriweather"/>
              <a:ea typeface="Merriweather"/>
              <a:cs typeface="Merriweather"/>
              <a:sym typeface="Merriweather"/>
            </a:endParaRPr>
          </a:p>
          <a:p>
            <a:pPr marL="914400" lvl="1" indent="-349250" algn="l" rtl="0">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If you’ve gotten this far, submit a “pull request” and have your partner merge you code onto master</a:t>
            </a:r>
            <a:endParaRPr sz="1900">
              <a:solidFill>
                <a:srgbClr val="FFFFFF"/>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idx="4294967295"/>
          </p:nvPr>
        </p:nvSpPr>
        <p:spPr>
          <a:xfrm>
            <a:off x="311700" y="1217400"/>
            <a:ext cx="85206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Email: </a:t>
            </a:r>
            <a:r>
              <a:rPr lang="en" sz="3600" u="sng">
                <a:solidFill>
                  <a:schemeClr val="hlink"/>
                </a:solidFill>
                <a:hlinkClick r:id="rId3"/>
              </a:rPr>
              <a:t>zach.bergson@gmail.com</a:t>
            </a:r>
            <a:endParaRPr sz="3600"/>
          </a:p>
          <a:p>
            <a:pPr marL="0" lvl="0" indent="0" algn="ctr" rtl="0">
              <a:spcBef>
                <a:spcPts val="0"/>
              </a:spcBef>
              <a:spcAft>
                <a:spcPts val="0"/>
              </a:spcAft>
              <a:buNone/>
            </a:pPr>
            <a:r>
              <a:rPr lang="en" sz="3600"/>
              <a:t>Github: @zbergson</a:t>
            </a:r>
            <a:endParaRPr sz="3600"/>
          </a:p>
          <a:p>
            <a:pPr marL="0" lvl="0" indent="0" algn="l" rtl="0">
              <a:spcBef>
                <a:spcPts val="0"/>
              </a:spcBef>
              <a:spcAft>
                <a:spcPts val="0"/>
              </a:spcAft>
              <a:buNone/>
            </a:pPr>
            <a:endParaRPr/>
          </a:p>
        </p:txBody>
      </p:sp>
      <p:pic>
        <p:nvPicPr>
          <p:cNvPr id="171" name="Google Shape;171;p29"/>
          <p:cNvPicPr preferRelativeResize="0"/>
          <p:nvPr/>
        </p:nvPicPr>
        <p:blipFill>
          <a:blip r:embed="rId4">
            <a:alphaModFix/>
          </a:blip>
          <a:stretch>
            <a:fillRect/>
          </a:stretch>
        </p:blipFill>
        <p:spPr>
          <a:xfrm>
            <a:off x="3714130" y="2649425"/>
            <a:ext cx="1715750" cy="2373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idx="4294967295"/>
          </p:nvPr>
        </p:nvSpPr>
        <p:spPr>
          <a:xfrm>
            <a:off x="0" y="0"/>
            <a:ext cx="9144000" cy="507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Who am I, why do I know Git/Github, and what is version control?</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0" y="1233012"/>
            <a:ext cx="5701500" cy="2677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FFFFFF"/>
              </a:buClr>
              <a:buSzPts val="1800"/>
              <a:buFont typeface="Merriweather"/>
              <a:buChar char="●"/>
            </a:pPr>
            <a:r>
              <a:rPr lang="en">
                <a:solidFill>
                  <a:schemeClr val="dk1"/>
                </a:solidFill>
                <a:latin typeface="Merriweather"/>
                <a:ea typeface="Merriweather"/>
                <a:cs typeface="Merriweather"/>
                <a:sym typeface="Merriweather"/>
              </a:rPr>
              <a:t>Version control or git, is the save button x 1,000,000</a:t>
            </a:r>
            <a:endParaRPr>
              <a:solidFill>
                <a:schemeClr val="dk1"/>
              </a:solidFill>
              <a:latin typeface="Merriweather"/>
              <a:ea typeface="Merriweather"/>
              <a:cs typeface="Merriweather"/>
              <a:sym typeface="Merriweather"/>
            </a:endParaRPr>
          </a:p>
          <a:p>
            <a:pPr marL="457200" lvl="0" indent="-342900" algn="l" rtl="0">
              <a:lnSpc>
                <a:spcPct val="100000"/>
              </a:lnSpc>
              <a:spcBef>
                <a:spcPts val="0"/>
              </a:spcBef>
              <a:spcAft>
                <a:spcPts val="0"/>
              </a:spcAft>
              <a:buClr>
                <a:srgbClr val="FFFFFF"/>
              </a:buClr>
              <a:buSzPts val="1800"/>
              <a:buFont typeface="Merriweather"/>
              <a:buChar char="●"/>
            </a:pPr>
            <a:r>
              <a:rPr lang="en">
                <a:solidFill>
                  <a:schemeClr val="dk1"/>
                </a:solidFill>
                <a:latin typeface="Merriweather"/>
                <a:ea typeface="Merriweather"/>
                <a:cs typeface="Merriweather"/>
                <a:sym typeface="Merriweather"/>
              </a:rPr>
              <a:t>Not only does it allow you to revert to previous changes more easily, it also gives you the ability to collaborate with your peers, create new working branches, and effectively manage your coding projects</a:t>
            </a:r>
            <a:endParaRPr>
              <a:solidFill>
                <a:schemeClr val="dk1"/>
              </a:solidFill>
              <a:latin typeface="Merriweather"/>
              <a:ea typeface="Merriweather"/>
              <a:cs typeface="Merriweather"/>
              <a:sym typeface="Merriweather"/>
            </a:endParaRPr>
          </a:p>
          <a:p>
            <a:pPr marL="457200" lvl="0" indent="-342900" algn="l" rtl="0">
              <a:lnSpc>
                <a:spcPct val="100000"/>
              </a:lnSpc>
              <a:spcBef>
                <a:spcPts val="0"/>
              </a:spcBef>
              <a:spcAft>
                <a:spcPts val="0"/>
              </a:spcAft>
              <a:buClr>
                <a:srgbClr val="FFFFFF"/>
              </a:buClr>
              <a:buSzPts val="1800"/>
              <a:buFont typeface="Merriweather"/>
              <a:buChar char="●"/>
            </a:pPr>
            <a:r>
              <a:rPr lang="en">
                <a:solidFill>
                  <a:schemeClr val="dk1"/>
                </a:solidFill>
                <a:latin typeface="Merriweather"/>
                <a:ea typeface="Merriweather"/>
                <a:cs typeface="Merriweather"/>
                <a:sym typeface="Merriweather"/>
              </a:rPr>
              <a:t>Some of the biggest github repositories have millions of collaborators  </a:t>
            </a:r>
            <a:endParaRPr>
              <a:latin typeface="Merriweather"/>
              <a:ea typeface="Merriweather"/>
              <a:cs typeface="Merriweather"/>
              <a:sym typeface="Merriweather"/>
            </a:endParaRPr>
          </a:p>
        </p:txBody>
      </p:sp>
      <p:pic>
        <p:nvPicPr>
          <p:cNvPr id="71" name="Google Shape;71;p15"/>
          <p:cNvPicPr preferRelativeResize="0"/>
          <p:nvPr/>
        </p:nvPicPr>
        <p:blipFill>
          <a:blip r:embed="rId3">
            <a:alphaModFix/>
          </a:blip>
          <a:stretch>
            <a:fillRect/>
          </a:stretch>
        </p:blipFill>
        <p:spPr>
          <a:xfrm>
            <a:off x="5879100" y="616038"/>
            <a:ext cx="2219500" cy="3911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152400" y="152400"/>
            <a:ext cx="3498163" cy="4838701"/>
          </a:xfrm>
          <a:prstGeom prst="rect">
            <a:avLst/>
          </a:prstGeom>
          <a:noFill/>
          <a:ln>
            <a:noFill/>
          </a:ln>
        </p:spPr>
      </p:pic>
      <p:pic>
        <p:nvPicPr>
          <p:cNvPr id="77" name="Google Shape;77;p16"/>
          <p:cNvPicPr preferRelativeResize="0"/>
          <p:nvPr/>
        </p:nvPicPr>
        <p:blipFill>
          <a:blip r:embed="rId4">
            <a:alphaModFix/>
          </a:blip>
          <a:stretch>
            <a:fillRect/>
          </a:stretch>
        </p:blipFill>
        <p:spPr>
          <a:xfrm>
            <a:off x="6453749" y="467648"/>
            <a:ext cx="2647599" cy="2844664"/>
          </a:xfrm>
          <a:prstGeom prst="rect">
            <a:avLst/>
          </a:prstGeom>
          <a:noFill/>
          <a:ln>
            <a:noFill/>
          </a:ln>
        </p:spPr>
      </p:pic>
      <p:pic>
        <p:nvPicPr>
          <p:cNvPr id="78" name="Google Shape;78;p16"/>
          <p:cNvPicPr preferRelativeResize="0"/>
          <p:nvPr/>
        </p:nvPicPr>
        <p:blipFill>
          <a:blip r:embed="rId5">
            <a:alphaModFix/>
          </a:blip>
          <a:stretch>
            <a:fillRect/>
          </a:stretch>
        </p:blipFill>
        <p:spPr>
          <a:xfrm>
            <a:off x="3728362" y="2019675"/>
            <a:ext cx="2647601" cy="2971436"/>
          </a:xfrm>
          <a:prstGeom prst="rect">
            <a:avLst/>
          </a:prstGeom>
          <a:noFill/>
          <a:ln>
            <a:noFill/>
          </a:ln>
        </p:spPr>
      </p:pic>
      <p:sp>
        <p:nvSpPr>
          <p:cNvPr id="79" name="Google Shape;79;p16"/>
          <p:cNvSpPr txBox="1"/>
          <p:nvPr/>
        </p:nvSpPr>
        <p:spPr>
          <a:xfrm>
            <a:off x="6943750" y="3852775"/>
            <a:ext cx="2157600" cy="13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Average"/>
                <a:ea typeface="Average"/>
                <a:cs typeface="Average"/>
                <a:sym typeface="Average"/>
              </a:rPr>
              <a:t>*the Graduate Center and the QMSS program don’t condone smoking, but strongly condone staying in a keanu-zen-like state while coding</a:t>
            </a:r>
            <a:endParaRPr sz="1200">
              <a:solidFill>
                <a:srgbClr val="FFFFFF"/>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99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Just to reiterate...</a:t>
            </a:r>
            <a:endParaRPr sz="3600"/>
          </a:p>
        </p:txBody>
      </p:sp>
      <p:pic>
        <p:nvPicPr>
          <p:cNvPr id="85" name="Google Shape;85;p17"/>
          <p:cNvPicPr preferRelativeResize="0"/>
          <p:nvPr/>
        </p:nvPicPr>
        <p:blipFill>
          <a:blip r:embed="rId3">
            <a:alphaModFix/>
          </a:blip>
          <a:stretch>
            <a:fillRect/>
          </a:stretch>
        </p:blipFill>
        <p:spPr>
          <a:xfrm>
            <a:off x="152400" y="954000"/>
            <a:ext cx="2691398" cy="4037097"/>
          </a:xfrm>
          <a:prstGeom prst="rect">
            <a:avLst/>
          </a:prstGeom>
          <a:noFill/>
          <a:ln>
            <a:noFill/>
          </a:ln>
        </p:spPr>
      </p:pic>
      <p:sp>
        <p:nvSpPr>
          <p:cNvPr id="86" name="Google Shape;86;p17"/>
          <p:cNvSpPr/>
          <p:nvPr/>
        </p:nvSpPr>
        <p:spPr>
          <a:xfrm>
            <a:off x="793550" y="2138975"/>
            <a:ext cx="1409100" cy="12363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7"/>
          <p:cNvPicPr preferRelativeResize="0"/>
          <p:nvPr/>
        </p:nvPicPr>
        <p:blipFill>
          <a:blip r:embed="rId4">
            <a:alphaModFix/>
          </a:blip>
          <a:stretch>
            <a:fillRect/>
          </a:stretch>
        </p:blipFill>
        <p:spPr>
          <a:xfrm>
            <a:off x="5832530" y="954000"/>
            <a:ext cx="2999768" cy="4149300"/>
          </a:xfrm>
          <a:prstGeom prst="rect">
            <a:avLst/>
          </a:prstGeom>
          <a:noFill/>
          <a:ln>
            <a:noFill/>
          </a:ln>
        </p:spPr>
      </p:pic>
      <p:sp>
        <p:nvSpPr>
          <p:cNvPr id="88" name="Google Shape;88;p17"/>
          <p:cNvSpPr/>
          <p:nvPr/>
        </p:nvSpPr>
        <p:spPr>
          <a:xfrm>
            <a:off x="6741250" y="2571750"/>
            <a:ext cx="1182300" cy="12363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Installation!</a:t>
            </a:r>
            <a:endParaRPr sz="3600"/>
          </a:p>
        </p:txBody>
      </p:sp>
      <p:sp>
        <p:nvSpPr>
          <p:cNvPr id="94" name="Google Shape;94;p18"/>
          <p:cNvSpPr txBox="1">
            <a:spLocks noGrp="1"/>
          </p:cNvSpPr>
          <p:nvPr>
            <p:ph type="body" idx="1"/>
          </p:nvPr>
        </p:nvSpPr>
        <p:spPr>
          <a:xfrm>
            <a:off x="311700" y="1388750"/>
            <a:ext cx="8520600" cy="3416400"/>
          </a:xfrm>
          <a:prstGeom prst="rect">
            <a:avLst/>
          </a:prstGeom>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FFFFFF"/>
              </a:buClr>
              <a:buSzPts val="2400"/>
              <a:buFont typeface="Merriweather"/>
              <a:buChar char="●"/>
            </a:pPr>
            <a:r>
              <a:rPr lang="en" sz="2400">
                <a:solidFill>
                  <a:schemeClr val="dk1"/>
                </a:solidFill>
                <a:latin typeface="Merriweather"/>
                <a:ea typeface="Merriweather"/>
                <a:cs typeface="Merriweather"/>
                <a:sym typeface="Merriweather"/>
              </a:rPr>
              <a:t>Mac -&gt; </a:t>
            </a:r>
            <a:r>
              <a:rPr lang="en" sz="2400" u="sng">
                <a:solidFill>
                  <a:schemeClr val="hlink"/>
                </a:solidFill>
                <a:latin typeface="Merriweather"/>
                <a:ea typeface="Merriweather"/>
                <a:cs typeface="Merriweather"/>
                <a:sym typeface="Merriweather"/>
                <a:hlinkClick r:id="rId3"/>
              </a:rPr>
              <a:t>https://git-scm.com/download/mac</a:t>
            </a:r>
            <a:endParaRPr sz="2400">
              <a:latin typeface="Merriweather"/>
              <a:ea typeface="Merriweather"/>
              <a:cs typeface="Merriweather"/>
              <a:sym typeface="Merriweather"/>
            </a:endParaRPr>
          </a:p>
          <a:p>
            <a:pPr marL="457200" lvl="0" indent="-381000" algn="l" rtl="0">
              <a:lnSpc>
                <a:spcPct val="100000"/>
              </a:lnSpc>
              <a:spcBef>
                <a:spcPts val="0"/>
              </a:spcBef>
              <a:spcAft>
                <a:spcPts val="0"/>
              </a:spcAft>
              <a:buClr>
                <a:srgbClr val="FFFFFF"/>
              </a:buClr>
              <a:buSzPts val="2400"/>
              <a:buFont typeface="Merriweather"/>
              <a:buChar char="●"/>
            </a:pPr>
            <a:r>
              <a:rPr lang="en" sz="2400">
                <a:solidFill>
                  <a:schemeClr val="dk1"/>
                </a:solidFill>
                <a:latin typeface="Merriweather"/>
                <a:ea typeface="Merriweather"/>
                <a:cs typeface="Merriweather"/>
                <a:sym typeface="Merriweather"/>
              </a:rPr>
              <a:t>Windows -&gt; </a:t>
            </a:r>
            <a:r>
              <a:rPr lang="en" sz="2400" u="sng">
                <a:solidFill>
                  <a:schemeClr val="hlink"/>
                </a:solidFill>
                <a:latin typeface="Merriweather"/>
                <a:ea typeface="Merriweather"/>
                <a:cs typeface="Merriweather"/>
                <a:sym typeface="Merriweather"/>
                <a:hlinkClick r:id="rId4"/>
              </a:rPr>
              <a:t>https://gitforwindows.org/</a:t>
            </a:r>
            <a:endParaRPr sz="2400">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The Command Line</a:t>
            </a:r>
            <a:endParaRPr sz="3600"/>
          </a:p>
          <a:p>
            <a:pPr marL="0" lvl="0" indent="0" algn="l" rtl="0">
              <a:spcBef>
                <a:spcPts val="0"/>
              </a:spcBef>
              <a:spcAft>
                <a:spcPts val="0"/>
              </a:spcAft>
              <a:buNone/>
            </a:pPr>
            <a:endParaRPr/>
          </a:p>
        </p:txBody>
      </p:sp>
      <p:pic>
        <p:nvPicPr>
          <p:cNvPr id="100" name="Google Shape;100;p19"/>
          <p:cNvPicPr preferRelativeResize="0"/>
          <p:nvPr/>
        </p:nvPicPr>
        <p:blipFill>
          <a:blip r:embed="rId3">
            <a:alphaModFix/>
          </a:blip>
          <a:stretch>
            <a:fillRect/>
          </a:stretch>
        </p:blipFill>
        <p:spPr>
          <a:xfrm>
            <a:off x="4648250" y="1779200"/>
            <a:ext cx="4495749" cy="2808900"/>
          </a:xfrm>
          <a:prstGeom prst="rect">
            <a:avLst/>
          </a:prstGeom>
          <a:noFill/>
          <a:ln>
            <a:noFill/>
          </a:ln>
        </p:spPr>
      </p:pic>
      <p:sp>
        <p:nvSpPr>
          <p:cNvPr id="101" name="Google Shape;101;p19"/>
          <p:cNvSpPr txBox="1">
            <a:spLocks noGrp="1"/>
          </p:cNvSpPr>
          <p:nvPr>
            <p:ph type="body" idx="1"/>
          </p:nvPr>
        </p:nvSpPr>
        <p:spPr>
          <a:xfrm>
            <a:off x="311700" y="1299850"/>
            <a:ext cx="3964200" cy="35898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chemeClr val="dk1"/>
              </a:buClr>
              <a:buSzPts val="1900"/>
              <a:buFont typeface="Merriweather"/>
              <a:buChar char="●"/>
            </a:pPr>
            <a:r>
              <a:rPr lang="en" sz="1900">
                <a:solidFill>
                  <a:schemeClr val="dk1"/>
                </a:solidFill>
                <a:latin typeface="Merriweather"/>
                <a:ea typeface="Merriweather"/>
                <a:cs typeface="Merriweather"/>
                <a:sym typeface="Merriweather"/>
              </a:rPr>
              <a:t>Mac: Finder -&gt; Applications -&gt; Utilities -&gt; Terminal</a:t>
            </a:r>
            <a:endParaRPr sz="1900">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Char char="●"/>
            </a:pPr>
            <a:r>
              <a:rPr lang="en" sz="1900">
                <a:solidFill>
                  <a:schemeClr val="dk1"/>
                </a:solidFill>
                <a:latin typeface="Merriweather"/>
                <a:ea typeface="Merriweather"/>
                <a:cs typeface="Merriweather"/>
                <a:sym typeface="Merriweather"/>
              </a:rPr>
              <a:t>Windows: Because its location varies depending on the version of windows you’re using, please follow the instructions here -&gt; </a:t>
            </a:r>
            <a:r>
              <a:rPr lang="en" sz="1900" u="sng">
                <a:solidFill>
                  <a:schemeClr val="hlink"/>
                </a:solidFill>
                <a:latin typeface="Merriweather"/>
                <a:ea typeface="Merriweather"/>
                <a:cs typeface="Merriweather"/>
                <a:sym typeface="Merriweather"/>
                <a:hlinkClick r:id="rId4"/>
              </a:rPr>
              <a:t>https://www.lifewire.com/how-to-open-command-prompt-2618089</a:t>
            </a:r>
            <a:endParaRPr sz="1900">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Navigating to your project file</a:t>
            </a:r>
            <a:endParaRPr sz="3600"/>
          </a:p>
          <a:p>
            <a:pPr marL="0" lvl="0" indent="0" algn="l" rtl="0">
              <a:spcBef>
                <a:spcPts val="0"/>
              </a:spcBef>
              <a:spcAft>
                <a:spcPts val="0"/>
              </a:spcAft>
              <a:buNone/>
            </a:pPr>
            <a:endParaRPr/>
          </a:p>
        </p:txBody>
      </p:sp>
      <p:sp>
        <p:nvSpPr>
          <p:cNvPr id="107" name="Google Shape;107;p20"/>
          <p:cNvSpPr txBox="1">
            <a:spLocks noGrp="1"/>
          </p:cNvSpPr>
          <p:nvPr>
            <p:ph type="body" idx="1"/>
          </p:nvPr>
        </p:nvSpPr>
        <p:spPr>
          <a:xfrm>
            <a:off x="0" y="1299850"/>
            <a:ext cx="9144000" cy="35898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Create a project folder and place the text file I gave you inside</a:t>
            </a:r>
            <a:endParaRPr sz="1900">
              <a:solidFill>
                <a:srgbClr val="FFFFFF"/>
              </a:solidFill>
              <a:latin typeface="Merriweather"/>
              <a:ea typeface="Merriweather"/>
              <a:cs typeface="Merriweather"/>
              <a:sym typeface="Merriweather"/>
            </a:endParaRPr>
          </a:p>
          <a:p>
            <a:pPr marL="914400" lvl="1" indent="-349250" algn="l" rtl="0">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Please do this in your downloads folder</a:t>
            </a:r>
            <a:endParaRPr sz="1900">
              <a:solidFill>
                <a:srgbClr val="FFFFFF"/>
              </a:solidFill>
              <a:latin typeface="Merriweather"/>
              <a:ea typeface="Merriweather"/>
              <a:cs typeface="Merriweather"/>
              <a:sym typeface="Merriweather"/>
            </a:endParaRPr>
          </a:p>
          <a:p>
            <a:pPr marL="914400" lvl="1" indent="-349250" algn="l" rtl="0">
              <a:lnSpc>
                <a:spcPct val="100000"/>
              </a:lnSpc>
              <a:spcBef>
                <a:spcPts val="0"/>
              </a:spcBef>
              <a:spcAft>
                <a:spcPts val="0"/>
              </a:spcAft>
              <a:buClr>
                <a:srgbClr val="FFFFFF"/>
              </a:buClr>
              <a:buSzPts val="1900"/>
              <a:buFont typeface="Merriweather"/>
              <a:buAutoNum type="alphaLcPeriod"/>
            </a:pPr>
            <a:r>
              <a:rPr lang="en" sz="1900">
                <a:solidFill>
                  <a:srgbClr val="FFFFFF"/>
                </a:solidFill>
                <a:latin typeface="Merriweather"/>
                <a:ea typeface="Merriweather"/>
                <a:cs typeface="Merriweather"/>
                <a:sym typeface="Merriweather"/>
              </a:rPr>
              <a:t>You don’t need the command line to do this!</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Mac users: Paste “cd ~/downloads/[name-you-came-up-with]” into your terminal</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AutoNum type="arabicPeriod"/>
            </a:pPr>
            <a:r>
              <a:rPr lang="en" sz="1900">
                <a:solidFill>
                  <a:srgbClr val="FFFFFF"/>
                </a:solidFill>
                <a:latin typeface="Merriweather"/>
                <a:ea typeface="Merriweather"/>
                <a:cs typeface="Merriweather"/>
                <a:sym typeface="Merriweather"/>
              </a:rPr>
              <a:t>Windows users: “cd downloads/[name-you-came-up-with]” into your terminal</a:t>
            </a:r>
            <a:endParaRPr sz="1900">
              <a:solidFill>
                <a:srgbClr val="FFFFFF"/>
              </a:solidFill>
              <a:latin typeface="Merriweather"/>
              <a:ea typeface="Merriweather"/>
              <a:cs typeface="Merriweather"/>
              <a:sym typeface="Merriweather"/>
            </a:endParaRPr>
          </a:p>
          <a:p>
            <a:pPr marL="914400" lvl="0" indent="0" algn="l" rtl="0">
              <a:lnSpc>
                <a:spcPct val="100000"/>
              </a:lnSpc>
              <a:spcBef>
                <a:spcPts val="0"/>
              </a:spcBef>
              <a:spcAft>
                <a:spcPts val="0"/>
              </a:spcAft>
              <a:buNone/>
            </a:pPr>
            <a:endParaRPr sz="1900">
              <a:solidFill>
                <a:srgbClr val="FFFFFF"/>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Initialize your repo and make changes</a:t>
            </a:r>
            <a:endParaRPr sz="3600"/>
          </a:p>
          <a:p>
            <a:pPr marL="0" lvl="0" indent="0" algn="l" rtl="0">
              <a:spcBef>
                <a:spcPts val="0"/>
              </a:spcBef>
              <a:spcAft>
                <a:spcPts val="0"/>
              </a:spcAft>
              <a:buNone/>
            </a:pPr>
            <a:endParaRPr/>
          </a:p>
        </p:txBody>
      </p:sp>
      <p:sp>
        <p:nvSpPr>
          <p:cNvPr id="113" name="Google Shape;113;p21"/>
          <p:cNvSpPr txBox="1">
            <a:spLocks noGrp="1"/>
          </p:cNvSpPr>
          <p:nvPr>
            <p:ph type="body" idx="4294967295"/>
          </p:nvPr>
        </p:nvSpPr>
        <p:spPr>
          <a:xfrm>
            <a:off x="0" y="1299850"/>
            <a:ext cx="9144000" cy="35898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Type “git init” into your command line and hit enter</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Nothing exciting should happen, the command line will simply go to the next line and await another directive</a:t>
            </a:r>
            <a:endParaRPr sz="1900">
              <a:solidFill>
                <a:srgbClr val="FFFFFF"/>
              </a:solidFill>
              <a:latin typeface="Merriweather"/>
              <a:ea typeface="Merriweather"/>
              <a:cs typeface="Merriweather"/>
              <a:sym typeface="Merriweather"/>
            </a:endParaRPr>
          </a:p>
          <a:p>
            <a:pPr marL="457200" lvl="0" indent="-349250" algn="l" rtl="0">
              <a:lnSpc>
                <a:spcPct val="100000"/>
              </a:lnSpc>
              <a:spcBef>
                <a:spcPts val="0"/>
              </a:spcBef>
              <a:spcAft>
                <a:spcPts val="0"/>
              </a:spcAft>
              <a:buClr>
                <a:srgbClr val="FFFFFF"/>
              </a:buClr>
              <a:buSzPts val="1900"/>
              <a:buFont typeface="Merriweather"/>
              <a:buChar char="●"/>
            </a:pPr>
            <a:r>
              <a:rPr lang="en" sz="1900">
                <a:solidFill>
                  <a:srgbClr val="FFFFFF"/>
                </a:solidFill>
                <a:latin typeface="Merriweather"/>
                <a:ea typeface="Merriweather"/>
                <a:cs typeface="Merriweather"/>
                <a:sym typeface="Merriweather"/>
              </a:rPr>
              <a:t>Now, go to the text file I provided you and make changes. You can make many changes, one change or even delete all of the text. </a:t>
            </a:r>
            <a:endParaRPr sz="1900">
              <a:solidFill>
                <a:srgbClr val="FFFFFF"/>
              </a:solidFill>
              <a:latin typeface="Merriweather"/>
              <a:ea typeface="Merriweather"/>
              <a:cs typeface="Merriweather"/>
              <a:sym typeface="Merriweather"/>
            </a:endParaRPr>
          </a:p>
          <a:p>
            <a:pPr marL="914400" lvl="0" indent="0" algn="l" rtl="0">
              <a:lnSpc>
                <a:spcPct val="100000"/>
              </a:lnSpc>
              <a:spcBef>
                <a:spcPts val="0"/>
              </a:spcBef>
              <a:spcAft>
                <a:spcPts val="0"/>
              </a:spcAft>
              <a:buNone/>
            </a:pPr>
            <a:endParaRPr sz="1900">
              <a:solidFill>
                <a:srgbClr val="FFFFFF"/>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947</Words>
  <Application>Microsoft Macintosh PowerPoint</Application>
  <PresentationFormat>全屏显示(16:9)</PresentationFormat>
  <Paragraphs>75</Paragraphs>
  <Slides>17</Slides>
  <Notes>17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Average</vt:lpstr>
      <vt:lpstr>Oswald</vt:lpstr>
      <vt:lpstr>Helvetica Neue</vt:lpstr>
      <vt:lpstr>Arial</vt:lpstr>
      <vt:lpstr>Merriweather</vt:lpstr>
      <vt:lpstr>Slate</vt:lpstr>
      <vt:lpstr>Introduction to Git and Github</vt:lpstr>
      <vt:lpstr>Who am I, why do I know Git/Github, and what is version control?</vt:lpstr>
      <vt:lpstr>PowerPoint 演示文稿</vt:lpstr>
      <vt:lpstr>PowerPoint 演示文稿</vt:lpstr>
      <vt:lpstr>Just to reiterate...</vt:lpstr>
      <vt:lpstr>Installation!</vt:lpstr>
      <vt:lpstr>The Command Line </vt:lpstr>
      <vt:lpstr>Navigating to your project file </vt:lpstr>
      <vt:lpstr>Initialize your repo and make changes </vt:lpstr>
      <vt:lpstr>Saving our changes </vt:lpstr>
      <vt:lpstr>Connecting to Github </vt:lpstr>
      <vt:lpstr>PowerPoint 演示文稿</vt:lpstr>
      <vt:lpstr>Pushing existing code to Github </vt:lpstr>
      <vt:lpstr>… Pushing existing code to Github </vt:lpstr>
      <vt:lpstr>You’ve got the basics down! </vt:lpstr>
      <vt:lpstr>Three challenges </vt:lpstr>
      <vt:lpstr>Email: zach.bergson@gmail.com Github: @zbergson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 and Github</dc:title>
  <cp:lastModifiedBy>Ming Chen</cp:lastModifiedBy>
  <cp:revision>1</cp:revision>
  <dcterms:modified xsi:type="dcterms:W3CDTF">2019-11-06T21:55:22Z</dcterms:modified>
</cp:coreProperties>
</file>